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rmorant Garamond" charset="0"/>
      <p:regular r:id="rId12"/>
    </p:embeddedFont>
    <p:embeddedFont>
      <p:font typeface="Canva Sans" charset="0"/>
      <p:regular r:id="rId13"/>
    </p:embeddedFont>
    <p:embeddedFont>
      <p:font typeface="Cormorant Garamond Italics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5" d="100"/>
          <a:sy n="35" d="100"/>
        </p:scale>
        <p:origin x="-624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5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60834" y="-74768"/>
            <a:ext cx="10417560" cy="10436536"/>
          </a:xfrm>
          <a:custGeom>
            <a:avLst/>
            <a:gdLst/>
            <a:ahLst/>
            <a:cxnLst/>
            <a:rect l="l" t="t" r="r" b="b"/>
            <a:pathLst>
              <a:path w="10417560" h="10436536">
                <a:moveTo>
                  <a:pt x="0" y="0"/>
                </a:moveTo>
                <a:lnTo>
                  <a:pt x="10417560" y="0"/>
                </a:lnTo>
                <a:lnTo>
                  <a:pt x="10417560" y="10436536"/>
                </a:lnTo>
                <a:lnTo>
                  <a:pt x="0" y="1043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0418" y="1194186"/>
            <a:ext cx="3667965" cy="7898628"/>
            <a:chOff x="0" y="0"/>
            <a:chExt cx="2948813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4"/>
              <a:stretch>
                <a:fillRect l="-111799" r="-11179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970238" y="7181362"/>
            <a:ext cx="5915253" cy="814123"/>
            <a:chOff x="0" y="0"/>
            <a:chExt cx="4798333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98333" cy="660400"/>
            </a:xfrm>
            <a:custGeom>
              <a:avLst/>
              <a:gdLst/>
              <a:ahLst/>
              <a:cxnLst/>
              <a:rect l="l" t="t" r="r" b="b"/>
              <a:pathLst>
                <a:path w="4798333" h="660400">
                  <a:moveTo>
                    <a:pt x="467387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73873" y="0"/>
                  </a:lnTo>
                  <a:cubicBezTo>
                    <a:pt x="4742453" y="0"/>
                    <a:pt x="4798333" y="55880"/>
                    <a:pt x="4798333" y="124460"/>
                  </a:cubicBezTo>
                  <a:lnTo>
                    <a:pt x="4798333" y="535940"/>
                  </a:lnTo>
                  <a:cubicBezTo>
                    <a:pt x="4798333" y="604520"/>
                    <a:pt x="4742453" y="660400"/>
                    <a:pt x="4673873" y="660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677753" y="3751612"/>
            <a:ext cx="11085071" cy="133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</a:pPr>
            <a:r>
              <a:rPr lang="en-US" sz="9999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Capstone Demo Day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64721" y="5726429"/>
            <a:ext cx="651882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5"/>
              </a:lnSpc>
            </a:pPr>
            <a:r>
              <a:rPr lang="en-US" sz="2853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AN OVERVIEW OF KEY PROJECT DELIVERABLES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5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3558" y="6994887"/>
            <a:ext cx="20894835" cy="4030673"/>
          </a:xfrm>
          <a:custGeom>
            <a:avLst/>
            <a:gdLst/>
            <a:ahLst/>
            <a:cxnLst/>
            <a:rect l="l" t="t" r="r" b="b"/>
            <a:pathLst>
              <a:path w="20894835" h="4030673">
                <a:moveTo>
                  <a:pt x="0" y="0"/>
                </a:moveTo>
                <a:lnTo>
                  <a:pt x="20894835" y="0"/>
                </a:lnTo>
                <a:lnTo>
                  <a:pt x="20894835" y="4030673"/>
                </a:lnTo>
                <a:lnTo>
                  <a:pt x="0" y="4030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338899" r="-1359" b="-8558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6999650"/>
            <a:ext cx="19019566" cy="0"/>
          </a:xfrm>
          <a:prstGeom prst="line">
            <a:avLst/>
          </a:prstGeom>
          <a:ln w="9525" cap="rnd">
            <a:solidFill>
              <a:srgbClr val="BB90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546930" y="4592573"/>
            <a:ext cx="9194139" cy="4804630"/>
            <a:chOff x="0" y="0"/>
            <a:chExt cx="1215136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51360" cy="6350000"/>
            </a:xfrm>
            <a:custGeom>
              <a:avLst/>
              <a:gdLst/>
              <a:ahLst/>
              <a:cxnLst/>
              <a:rect l="l" t="t" r="r" b="b"/>
              <a:pathLst>
                <a:path w="12151360" h="6350000">
                  <a:moveTo>
                    <a:pt x="6075680" y="0"/>
                  </a:moveTo>
                  <a:cubicBezTo>
                    <a:pt x="9431020" y="0"/>
                    <a:pt x="12151360" y="1421130"/>
                    <a:pt x="12151360" y="3175000"/>
                  </a:cubicBezTo>
                  <a:cubicBezTo>
                    <a:pt x="12151360" y="4928870"/>
                    <a:pt x="9431020" y="6350000"/>
                    <a:pt x="6075680" y="6350000"/>
                  </a:cubicBezTo>
                  <a:cubicBezTo>
                    <a:pt x="2720340" y="6350000"/>
                    <a:pt x="0" y="4928870"/>
                    <a:pt x="0" y="3175000"/>
                  </a:cubicBezTo>
                  <a:cubicBezTo>
                    <a:pt x="0" y="1421130"/>
                    <a:pt x="2720340" y="0"/>
                    <a:pt x="6075680" y="0"/>
                  </a:cubicBezTo>
                  <a:close/>
                </a:path>
              </a:pathLst>
            </a:custGeom>
            <a:blipFill>
              <a:blip r:embed="rId4"/>
              <a:stretch>
                <a:fillRect t="-13670" b="-1367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085541" y="1114425"/>
            <a:ext cx="14116918" cy="194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41"/>
              </a:lnSpc>
            </a:pPr>
            <a:r>
              <a:rPr lang="en-US" sz="13399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5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0267" y="1238250"/>
            <a:ext cx="16709033" cy="128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67"/>
              </a:lnSpc>
            </a:pPr>
            <a:r>
              <a:rPr lang="en-US" sz="7200" i="1" dirty="0">
                <a:solidFill>
                  <a:srgbClr val="FDF9EF"/>
                </a:solidFill>
                <a:latin typeface="Times New Roman" pitchFamily="18" charset="0"/>
                <a:ea typeface="Cormorant Garamond Italics"/>
                <a:cs typeface="Times New Roman" pitchFamily="18" charset="0"/>
                <a:sym typeface="Cormorant Garamond Italics"/>
              </a:rPr>
              <a:t>Welcome to Capstone Demo Day!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9144000" y="6488430"/>
            <a:ext cx="13408170" cy="13408170"/>
          </a:xfrm>
          <a:custGeom>
            <a:avLst/>
            <a:gdLst/>
            <a:ahLst/>
            <a:cxnLst/>
            <a:rect l="l" t="t" r="r" b="b"/>
            <a:pathLst>
              <a:path w="13408170" h="13408170">
                <a:moveTo>
                  <a:pt x="0" y="0"/>
                </a:moveTo>
                <a:lnTo>
                  <a:pt x="13408170" y="0"/>
                </a:lnTo>
                <a:lnTo>
                  <a:pt x="13408170" y="13408170"/>
                </a:lnTo>
                <a:lnTo>
                  <a:pt x="0" y="1340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9144000" y="6488430"/>
            <a:ext cx="2129071" cy="2134628"/>
            <a:chOff x="0" y="0"/>
            <a:chExt cx="560743" cy="562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0743" cy="562207"/>
            </a:xfrm>
            <a:custGeom>
              <a:avLst/>
              <a:gdLst/>
              <a:ahLst/>
              <a:cxnLst/>
              <a:rect l="l" t="t" r="r" b="b"/>
              <a:pathLst>
                <a:path w="560743" h="562207">
                  <a:moveTo>
                    <a:pt x="0" y="0"/>
                  </a:moveTo>
                  <a:lnTo>
                    <a:pt x="560743" y="0"/>
                  </a:lnTo>
                  <a:lnTo>
                    <a:pt x="560743" y="562207"/>
                  </a:lnTo>
                  <a:lnTo>
                    <a:pt x="0" y="562207"/>
                  </a:lnTo>
                  <a:close/>
                </a:path>
              </a:pathLst>
            </a:custGeom>
            <a:solidFill>
              <a:srgbClr val="BB901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60743" cy="60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-235572" y="-43302"/>
            <a:ext cx="18759144" cy="984650"/>
          </a:xfrm>
          <a:custGeom>
            <a:avLst/>
            <a:gdLst/>
            <a:ahLst/>
            <a:cxnLst/>
            <a:rect l="l" t="t" r="r" b="b"/>
            <a:pathLst>
              <a:path w="18759144" h="984650">
                <a:moveTo>
                  <a:pt x="0" y="0"/>
                </a:moveTo>
                <a:lnTo>
                  <a:pt x="18759144" y="0"/>
                </a:lnTo>
                <a:lnTo>
                  <a:pt x="18759144" y="984650"/>
                </a:lnTo>
                <a:lnTo>
                  <a:pt x="0" y="98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55811" b="-174934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416916" y="2628900"/>
            <a:ext cx="11786287" cy="4873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1"/>
              </a:lnSpc>
            </a:pPr>
            <a:r>
              <a:rPr lang="en-US" sz="3415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Goal: Showcase the culmination of your project</a:t>
            </a:r>
          </a:p>
          <a:p>
            <a:pPr marL="0" lvl="0" indent="0" algn="l">
              <a:lnSpc>
                <a:spcPts val="4781"/>
              </a:lnSpc>
            </a:pPr>
            <a:endParaRPr lang="en-US" sz="3415" dirty="0">
              <a:solidFill>
                <a:srgbClr val="1C0C06"/>
              </a:solidFill>
              <a:latin typeface="Times New Roman" pitchFamily="18" charset="0"/>
              <a:ea typeface="HK Grotesk"/>
              <a:cs typeface="Times New Roman" pitchFamily="18" charset="0"/>
              <a:sym typeface="HK Grotesk"/>
            </a:endParaRPr>
          </a:p>
          <a:p>
            <a:pPr marL="0" lvl="0" indent="0" algn="l">
              <a:lnSpc>
                <a:spcPts val="4781"/>
              </a:lnSpc>
            </a:pPr>
            <a:r>
              <a:rPr lang="en-US" sz="3415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🎯 Key Takeaways:</a:t>
            </a:r>
          </a:p>
          <a:p>
            <a:pPr marL="737447" lvl="1" indent="-368723" algn="l">
              <a:lnSpc>
                <a:spcPts val="4781"/>
              </a:lnSpc>
              <a:buFont typeface="Arial"/>
              <a:buChar char="•"/>
            </a:pPr>
            <a:r>
              <a:rPr lang="en-US" sz="3415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Present a live demo of your deployed </a:t>
            </a:r>
            <a:r>
              <a:rPr lang="en-US" sz="3415" dirty="0" err="1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Streamlit</a:t>
            </a:r>
            <a:r>
              <a:rPr lang="en-US" sz="3415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 app.</a:t>
            </a:r>
          </a:p>
          <a:p>
            <a:pPr marL="737447" lvl="1" indent="-368723" algn="l">
              <a:lnSpc>
                <a:spcPts val="4781"/>
              </a:lnSpc>
              <a:buFont typeface="Arial"/>
              <a:buChar char="•"/>
            </a:pPr>
            <a:r>
              <a:rPr lang="en-US" sz="3415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Reflect on the learning journey and challenges.</a:t>
            </a:r>
          </a:p>
          <a:p>
            <a:pPr marL="737447" lvl="1" indent="-368723" algn="l">
              <a:lnSpc>
                <a:spcPts val="4781"/>
              </a:lnSpc>
              <a:buFont typeface="Arial"/>
              <a:buChar char="•"/>
            </a:pPr>
            <a:r>
              <a:rPr lang="en-US" sz="3415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Submit final project with GitHub repo, live </a:t>
            </a:r>
            <a:r>
              <a:rPr lang="en-US" sz="3415" dirty="0" err="1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Streamlit</a:t>
            </a:r>
            <a:r>
              <a:rPr lang="en-US" sz="3415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 link, and technical report.</a:t>
            </a:r>
          </a:p>
          <a:p>
            <a:pPr marL="0" lvl="0" indent="0" algn="l">
              <a:lnSpc>
                <a:spcPts val="4781"/>
              </a:lnSpc>
            </a:pPr>
            <a:endParaRPr lang="en-US" sz="3415" dirty="0">
              <a:solidFill>
                <a:srgbClr val="1C0C06"/>
              </a:solidFill>
              <a:latin typeface="Times New Roman" pitchFamily="18" charset="0"/>
              <a:ea typeface="HK Grotesk"/>
              <a:cs typeface="Times New Roman" pitchFamily="18" charset="0"/>
              <a:sym typeface="HK Grotes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5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4115" y="5404169"/>
            <a:ext cx="11811033" cy="5663741"/>
          </a:xfrm>
          <a:prstGeom prst="rect">
            <a:avLst/>
          </a:prstGeom>
          <a:solidFill>
            <a:srgbClr val="FFF8F6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1651055" y="-82592"/>
            <a:ext cx="7069485" cy="10452184"/>
          </a:xfrm>
          <a:custGeom>
            <a:avLst/>
            <a:gdLst/>
            <a:ahLst/>
            <a:cxnLst/>
            <a:rect l="l" t="t" r="r" b="b"/>
            <a:pathLst>
              <a:path w="7069485" h="10452184">
                <a:moveTo>
                  <a:pt x="0" y="0"/>
                </a:moveTo>
                <a:lnTo>
                  <a:pt x="7069485" y="0"/>
                </a:lnTo>
                <a:lnTo>
                  <a:pt x="7069485" y="10452184"/>
                </a:lnTo>
                <a:lnTo>
                  <a:pt x="0" y="1045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4784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690870" y="1651513"/>
            <a:ext cx="4693230" cy="6983973"/>
            <a:chOff x="0" y="0"/>
            <a:chExt cx="42672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67200" cy="6350000"/>
            </a:xfrm>
            <a:custGeom>
              <a:avLst/>
              <a:gdLst/>
              <a:ahLst/>
              <a:cxnLst/>
              <a:rect l="l" t="t" r="r" b="b"/>
              <a:pathLst>
                <a:path w="4267200" h="63500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491" b="-49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85279" y="1653410"/>
            <a:ext cx="11049464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168"/>
              </a:lnSpc>
            </a:pPr>
            <a:r>
              <a:rPr lang="en-US" sz="7882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Live Demo Requirements for Capstone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936" y="5760445"/>
            <a:ext cx="11499119" cy="446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000" b="1" dirty="0">
                <a:solidFill>
                  <a:srgbClr val="1C0C06"/>
                </a:solidFill>
                <a:latin typeface="Times New Roman" pitchFamily="18" charset="0"/>
                <a:ea typeface="HK Grotesk Bold"/>
                <a:cs typeface="Times New Roman" pitchFamily="18" charset="0"/>
                <a:sym typeface="HK Grotesk Bold"/>
              </a:rPr>
              <a:t>End-to-End App Functionality</a:t>
            </a:r>
          </a:p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dirty="0">
                <a:solidFill>
                  <a:srgbClr val="1C0C06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 Demonstrate user authentication, predictions, data uploads, and historical tracking.</a:t>
            </a:r>
          </a:p>
          <a:p>
            <a:pPr algn="l">
              <a:lnSpc>
                <a:spcPts val="3870"/>
              </a:lnSpc>
            </a:pPr>
            <a:r>
              <a:rPr lang="en-US" sz="3000" b="1" dirty="0">
                <a:solidFill>
                  <a:srgbClr val="1C0C06"/>
                </a:solidFill>
                <a:latin typeface="Times New Roman" pitchFamily="18" charset="0"/>
                <a:ea typeface="HK Grotesk Bold"/>
                <a:cs typeface="Times New Roman" pitchFamily="18" charset="0"/>
                <a:sym typeface="HK Grotesk Bold"/>
              </a:rPr>
              <a:t>Live Interactions</a:t>
            </a:r>
          </a:p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dirty="0">
                <a:solidFill>
                  <a:srgbClr val="1C0C06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 Include login, file upload, model predictions, and explainability outputs.</a:t>
            </a:r>
          </a:p>
          <a:p>
            <a:pPr algn="l">
              <a:lnSpc>
                <a:spcPts val="3870"/>
              </a:lnSpc>
            </a:pPr>
            <a:r>
              <a:rPr lang="en-US" sz="3000" b="1" dirty="0">
                <a:solidFill>
                  <a:srgbClr val="1C0C06"/>
                </a:solidFill>
                <a:latin typeface="Times New Roman" pitchFamily="18" charset="0"/>
                <a:ea typeface="HK Grotesk Bold"/>
                <a:cs typeface="Times New Roman" pitchFamily="18" charset="0"/>
                <a:sym typeface="HK Grotesk Bold"/>
              </a:rPr>
              <a:t>Deployed URL</a:t>
            </a:r>
          </a:p>
          <a:p>
            <a:pPr marL="647700" lvl="1" indent="-323850" algn="l">
              <a:lnSpc>
                <a:spcPts val="3870"/>
              </a:lnSpc>
              <a:buFont typeface="Arial"/>
              <a:buChar char="•"/>
            </a:pPr>
            <a:r>
              <a:rPr lang="en-US" sz="3000" dirty="0">
                <a:solidFill>
                  <a:srgbClr val="1C0C06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 Ensure your </a:t>
            </a:r>
            <a:r>
              <a:rPr lang="en-US" sz="3000" dirty="0" err="1">
                <a:solidFill>
                  <a:srgbClr val="1C0C06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Streamlit</a:t>
            </a:r>
            <a:r>
              <a:rPr lang="en-US" sz="3000" dirty="0">
                <a:solidFill>
                  <a:srgbClr val="1C0C06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 Cloud URL is live and accessible.</a:t>
            </a:r>
          </a:p>
          <a:p>
            <a:pPr marL="0" lvl="0" indent="0" algn="l">
              <a:lnSpc>
                <a:spcPts val="3870"/>
              </a:lnSpc>
            </a:pPr>
            <a:endParaRPr lang="en-US" sz="3000" dirty="0">
              <a:solidFill>
                <a:srgbClr val="1C0C06"/>
              </a:solidFill>
              <a:latin typeface="Times New Roman" pitchFamily="18" charset="0"/>
              <a:ea typeface="HK Grotesk Light"/>
              <a:cs typeface="Times New Roman" pitchFamily="18" charset="0"/>
              <a:sym typeface="HK Grotesk Ligh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378632" y="-3976321"/>
            <a:ext cx="5527822" cy="5527822"/>
          </a:xfrm>
          <a:custGeom>
            <a:avLst/>
            <a:gdLst/>
            <a:ahLst/>
            <a:cxnLst/>
            <a:rect l="l" t="t" r="r" b="b"/>
            <a:pathLst>
              <a:path w="5527822" h="5527822">
                <a:moveTo>
                  <a:pt x="0" y="0"/>
                </a:moveTo>
                <a:lnTo>
                  <a:pt x="5527823" y="0"/>
                </a:lnTo>
                <a:lnTo>
                  <a:pt x="5527823" y="5527822"/>
                </a:lnTo>
                <a:lnTo>
                  <a:pt x="0" y="552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r="-23937" b="-23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0" y="4914584"/>
            <a:ext cx="5296079" cy="55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  <a:spcBef>
                <a:spcPct val="0"/>
              </a:spcBef>
            </a:pPr>
            <a:r>
              <a:rPr lang="en-US" sz="3599" dirty="0">
                <a:solidFill>
                  <a:srgbClr val="000000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Core Demo Components: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5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4115" y="5404169"/>
            <a:ext cx="11811033" cy="5663741"/>
          </a:xfrm>
          <a:prstGeom prst="rect">
            <a:avLst/>
          </a:prstGeom>
          <a:solidFill>
            <a:srgbClr val="FFF8F6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1651055" y="-82592"/>
            <a:ext cx="7069485" cy="10452184"/>
          </a:xfrm>
          <a:custGeom>
            <a:avLst/>
            <a:gdLst/>
            <a:ahLst/>
            <a:cxnLst/>
            <a:rect l="l" t="t" r="r" b="b"/>
            <a:pathLst>
              <a:path w="7069485" h="10452184">
                <a:moveTo>
                  <a:pt x="0" y="0"/>
                </a:moveTo>
                <a:lnTo>
                  <a:pt x="7069485" y="0"/>
                </a:lnTo>
                <a:lnTo>
                  <a:pt x="7069485" y="10452184"/>
                </a:lnTo>
                <a:lnTo>
                  <a:pt x="0" y="1045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4784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690870" y="1651513"/>
            <a:ext cx="4693230" cy="6983973"/>
            <a:chOff x="0" y="0"/>
            <a:chExt cx="42672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67200" cy="6350000"/>
            </a:xfrm>
            <a:custGeom>
              <a:avLst/>
              <a:gdLst/>
              <a:ahLst/>
              <a:cxnLst/>
              <a:rect l="l" t="t" r="r" b="b"/>
              <a:pathLst>
                <a:path w="4267200" h="63500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491" b="-49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51936" y="1714500"/>
            <a:ext cx="11201864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168"/>
              </a:lnSpc>
            </a:pPr>
            <a:r>
              <a:rPr lang="en-US" sz="7882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Live Demo Requirements for Capstone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936" y="5735807"/>
            <a:ext cx="11499119" cy="439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4"/>
              </a:lnSpc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971542" lvl="1" indent="-485771" algn="l">
              <a:lnSpc>
                <a:spcPts val="5804"/>
              </a:lnSpc>
              <a:buFont typeface="Arial"/>
              <a:buChar char="•"/>
            </a:pPr>
            <a:r>
              <a:rPr lang="en-US" sz="4499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App Overview: 2 minutes</a:t>
            </a:r>
          </a:p>
          <a:p>
            <a:pPr marL="971542" lvl="1" indent="-485771" algn="l">
              <a:lnSpc>
                <a:spcPts val="5804"/>
              </a:lnSpc>
              <a:buFont typeface="Arial"/>
              <a:buChar char="•"/>
            </a:pPr>
            <a:r>
              <a:rPr lang="en-US" sz="4499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Live Walkthrough: 5 minutes</a:t>
            </a:r>
          </a:p>
          <a:p>
            <a:pPr marL="971542" lvl="1" indent="-485771" algn="l">
              <a:lnSpc>
                <a:spcPts val="5804"/>
              </a:lnSpc>
              <a:buFont typeface="Arial"/>
              <a:buChar char="•"/>
            </a:pPr>
            <a:r>
              <a:rPr lang="en-US" sz="4499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Challenges &amp; Lessons: 2 minutes</a:t>
            </a:r>
          </a:p>
          <a:p>
            <a:pPr marL="971542" lvl="1" indent="-485771" algn="l">
              <a:lnSpc>
                <a:spcPts val="5804"/>
              </a:lnSpc>
              <a:buFont typeface="Arial"/>
              <a:buChar char="•"/>
            </a:pPr>
            <a:r>
              <a:rPr lang="en-US" sz="4499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Future Work: 1 minute </a:t>
            </a:r>
          </a:p>
          <a:p>
            <a:pPr marL="0" lvl="0" indent="0" algn="l">
              <a:lnSpc>
                <a:spcPts val="5804"/>
              </a:lnSpc>
            </a:pPr>
            <a:endParaRPr lang="en-US" sz="4499" dirty="0">
              <a:solidFill>
                <a:srgbClr val="1C0C06"/>
              </a:solidFill>
              <a:latin typeface="Times New Roman" pitchFamily="18" charset="0"/>
              <a:ea typeface="HK Grotesk"/>
              <a:cs typeface="Times New Roman" pitchFamily="18" charset="0"/>
              <a:sym typeface="HK Grotesk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378632" y="-3976321"/>
            <a:ext cx="5527822" cy="5527822"/>
          </a:xfrm>
          <a:custGeom>
            <a:avLst/>
            <a:gdLst/>
            <a:ahLst/>
            <a:cxnLst/>
            <a:rect l="l" t="t" r="r" b="b"/>
            <a:pathLst>
              <a:path w="5527822" h="5527822">
                <a:moveTo>
                  <a:pt x="0" y="0"/>
                </a:moveTo>
                <a:lnTo>
                  <a:pt x="5527823" y="0"/>
                </a:lnTo>
                <a:lnTo>
                  <a:pt x="5527823" y="5527822"/>
                </a:lnTo>
                <a:lnTo>
                  <a:pt x="0" y="552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r="-23937" b="-23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0" y="4876484"/>
            <a:ext cx="5606466" cy="55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  <a:spcBef>
                <a:spcPct val="0"/>
              </a:spcBef>
            </a:pPr>
            <a:r>
              <a:rPr lang="en-US" sz="3599" dirty="0">
                <a:solidFill>
                  <a:srgbClr val="000000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Suggested 10-Minute Flow: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5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4115" y="5404169"/>
            <a:ext cx="11811033" cy="5663741"/>
          </a:xfrm>
          <a:prstGeom prst="rect">
            <a:avLst/>
          </a:prstGeom>
          <a:solidFill>
            <a:srgbClr val="FFF8F6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1651055" y="-82592"/>
            <a:ext cx="7069485" cy="10452184"/>
          </a:xfrm>
          <a:custGeom>
            <a:avLst/>
            <a:gdLst/>
            <a:ahLst/>
            <a:cxnLst/>
            <a:rect l="l" t="t" r="r" b="b"/>
            <a:pathLst>
              <a:path w="7069485" h="10452184">
                <a:moveTo>
                  <a:pt x="0" y="0"/>
                </a:moveTo>
                <a:lnTo>
                  <a:pt x="7069485" y="0"/>
                </a:lnTo>
                <a:lnTo>
                  <a:pt x="7069485" y="10452184"/>
                </a:lnTo>
                <a:lnTo>
                  <a:pt x="0" y="1045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4784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690870" y="1651513"/>
            <a:ext cx="4693230" cy="6983973"/>
            <a:chOff x="0" y="0"/>
            <a:chExt cx="42672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67200" cy="6350000"/>
            </a:xfrm>
            <a:custGeom>
              <a:avLst/>
              <a:gdLst/>
              <a:ahLst/>
              <a:cxnLst/>
              <a:rect l="l" t="t" r="r" b="b"/>
              <a:pathLst>
                <a:path w="4267200" h="63500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491" b="-49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39576" y="2019300"/>
            <a:ext cx="11442824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168"/>
              </a:lnSpc>
            </a:pPr>
            <a:r>
              <a:rPr lang="en-US" sz="7882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Live Demo Requirements for Capstone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4115" y="6151461"/>
            <a:ext cx="11546939" cy="2084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71" lvl="1" indent="-464186" algn="l">
              <a:lnSpc>
                <a:spcPts val="5547"/>
              </a:lnSpc>
              <a:buFont typeface="Arial"/>
              <a:buChar char="•"/>
            </a:pPr>
            <a:r>
              <a:rPr lang="en-US" sz="4300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Practice twice for smooth flow.</a:t>
            </a:r>
          </a:p>
          <a:p>
            <a:pPr marL="928371" lvl="1" indent="-464186" algn="l">
              <a:lnSpc>
                <a:spcPts val="5547"/>
              </a:lnSpc>
              <a:buFont typeface="Arial"/>
              <a:buChar char="•"/>
            </a:pPr>
            <a:r>
              <a:rPr lang="en-US" sz="4300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Open all necessary tabs/files before starting.</a:t>
            </a:r>
          </a:p>
          <a:p>
            <a:pPr marL="0" lvl="0" indent="0" algn="l">
              <a:lnSpc>
                <a:spcPts val="5547"/>
              </a:lnSpc>
            </a:pPr>
            <a:endParaRPr lang="en-US" sz="4300" dirty="0">
              <a:solidFill>
                <a:srgbClr val="1C0C06"/>
              </a:solidFill>
              <a:latin typeface="Times New Roman" pitchFamily="18" charset="0"/>
              <a:ea typeface="HK Grotesk"/>
              <a:cs typeface="Times New Roman" pitchFamily="18" charset="0"/>
              <a:sym typeface="HK Grotesk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378632" y="-3976321"/>
            <a:ext cx="5527822" cy="5527822"/>
          </a:xfrm>
          <a:custGeom>
            <a:avLst/>
            <a:gdLst/>
            <a:ahLst/>
            <a:cxnLst/>
            <a:rect l="l" t="t" r="r" b="b"/>
            <a:pathLst>
              <a:path w="5527822" h="5527822">
                <a:moveTo>
                  <a:pt x="0" y="0"/>
                </a:moveTo>
                <a:lnTo>
                  <a:pt x="5527823" y="0"/>
                </a:lnTo>
                <a:lnTo>
                  <a:pt x="5527823" y="5527822"/>
                </a:lnTo>
                <a:lnTo>
                  <a:pt x="0" y="552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r="-23937" b="-2393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0" y="4876484"/>
            <a:ext cx="3721972" cy="55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  <a:spcBef>
                <a:spcPct val="0"/>
              </a:spcBef>
            </a:pPr>
            <a:r>
              <a:rPr lang="en-US" sz="3599" dirty="0">
                <a:solidFill>
                  <a:srgbClr val="000000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Presentation Tips: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60617" y="4103009"/>
            <a:ext cx="9413579" cy="6852509"/>
          </a:xfrm>
          <a:custGeom>
            <a:avLst/>
            <a:gdLst/>
            <a:ahLst/>
            <a:cxnLst/>
            <a:rect l="l" t="t" r="r" b="b"/>
            <a:pathLst>
              <a:path w="9413579" h="6852509">
                <a:moveTo>
                  <a:pt x="0" y="0"/>
                </a:moveTo>
                <a:lnTo>
                  <a:pt x="9413580" y="0"/>
                </a:lnTo>
                <a:lnTo>
                  <a:pt x="9413580" y="6852509"/>
                </a:lnTo>
                <a:lnTo>
                  <a:pt x="0" y="6852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r="-24829" b="-7210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9560617" y="4103009"/>
            <a:ext cx="6377430" cy="4830942"/>
          </a:xfrm>
          <a:prstGeom prst="rect">
            <a:avLst/>
          </a:prstGeom>
          <a:solidFill>
            <a:srgbClr val="BB901B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6952197" y="9013821"/>
            <a:ext cx="9537501" cy="2607691"/>
          </a:xfrm>
          <a:custGeom>
            <a:avLst/>
            <a:gdLst/>
            <a:ahLst/>
            <a:cxnLst/>
            <a:rect l="l" t="t" r="r" b="b"/>
            <a:pathLst>
              <a:path w="9537501" h="2607691">
                <a:moveTo>
                  <a:pt x="0" y="0"/>
                </a:moveTo>
                <a:lnTo>
                  <a:pt x="9537500" y="0"/>
                </a:lnTo>
                <a:lnTo>
                  <a:pt x="9537500" y="2607691"/>
                </a:lnTo>
                <a:lnTo>
                  <a:pt x="0" y="2607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476373" y="886140"/>
            <a:ext cx="7417763" cy="156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19"/>
              </a:lnSpc>
            </a:pPr>
            <a:r>
              <a:rPr lang="en-US" sz="6019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Reflection &amp; Lessons Learned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0863" y="7663011"/>
            <a:ext cx="6881525" cy="171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4"/>
              </a:lnSpc>
            </a:pPr>
            <a:r>
              <a:rPr lang="en-US" sz="2600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Throughout this module, I have acquired valuable knowledge about </a:t>
            </a:r>
            <a:r>
              <a:rPr lang="en-US" sz="2600" b="1" dirty="0">
                <a:solidFill>
                  <a:srgbClr val="FDF9EF"/>
                </a:solidFill>
                <a:latin typeface="Times New Roman" pitchFamily="18" charset="0"/>
                <a:ea typeface="HK Grotesk Bold"/>
                <a:cs typeface="Times New Roman" pitchFamily="18" charset="0"/>
                <a:sym typeface="HK Grotesk Bold"/>
              </a:rPr>
              <a:t>machine learning</a:t>
            </a:r>
            <a:r>
              <a:rPr lang="en-US" sz="2600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 processes and gained practical insights into the </a:t>
            </a:r>
            <a:r>
              <a:rPr lang="en-US" sz="2600" b="1" dirty="0">
                <a:solidFill>
                  <a:srgbClr val="FDF9EF"/>
                </a:solidFill>
                <a:latin typeface="Times New Roman" pitchFamily="18" charset="0"/>
                <a:ea typeface="HK Grotesk Bold"/>
                <a:cs typeface="Times New Roman" pitchFamily="18" charset="0"/>
                <a:sym typeface="HK Grotesk Bold"/>
              </a:rPr>
              <a:t>real-world applications</a:t>
            </a:r>
            <a:r>
              <a:rPr lang="en-US" sz="2600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 of these technologies.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14285" y="5459824"/>
            <a:ext cx="5786990" cy="211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7"/>
              </a:lnSpc>
            </a:pPr>
            <a:r>
              <a:rPr lang="en-US" sz="3246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Reflecting on the experience, it's clear that </a:t>
            </a:r>
            <a:r>
              <a:rPr lang="en-US" sz="3246" b="1" dirty="0">
                <a:solidFill>
                  <a:srgbClr val="FDF9EF"/>
                </a:solidFill>
                <a:latin typeface="Times New Roman" pitchFamily="18" charset="0"/>
                <a:ea typeface="HK Grotesk Bold"/>
                <a:cs typeface="Times New Roman" pitchFamily="18" charset="0"/>
                <a:sym typeface="HK Grotesk Bold"/>
              </a:rPr>
              <a:t>teamwork and perseverance</a:t>
            </a:r>
            <a:r>
              <a:rPr lang="en-US" sz="3246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 are essential for success in any capstone project.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635374" y="771840"/>
            <a:ext cx="2918672" cy="6285095"/>
            <a:chOff x="0" y="0"/>
            <a:chExt cx="294881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6"/>
              <a:stretch>
                <a:fillRect l="-21649" r="-2164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796071" y="2966420"/>
            <a:ext cx="489032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19"/>
              </a:lnSpc>
            </a:pPr>
            <a:r>
              <a:rPr lang="en-US" sz="6019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Insights Gained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73001" y="2685877"/>
            <a:ext cx="7138013" cy="4915247"/>
          </a:xfrm>
          <a:prstGeom prst="rect">
            <a:avLst/>
          </a:prstGeom>
          <a:solidFill>
            <a:srgbClr val="BB901B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428748" y="2823545"/>
            <a:ext cx="6764457" cy="483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4"/>
              </a:lnSpc>
            </a:pPr>
            <a:r>
              <a:rPr lang="en-US" sz="2933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Reflect in your report:</a:t>
            </a:r>
          </a:p>
          <a:p>
            <a:pPr marL="0" lvl="0" indent="0" algn="l">
              <a:lnSpc>
                <a:spcPts val="3784"/>
              </a:lnSpc>
            </a:pPr>
            <a:endParaRPr lang="en-US" sz="2933" dirty="0">
              <a:solidFill>
                <a:srgbClr val="FDF9EF"/>
              </a:solidFill>
              <a:latin typeface="Times New Roman" pitchFamily="18" charset="0"/>
              <a:ea typeface="HK Grotesk Light"/>
              <a:cs typeface="Times New Roman" pitchFamily="18" charset="0"/>
              <a:sym typeface="HK Grotesk Light"/>
            </a:endParaRPr>
          </a:p>
          <a:p>
            <a:pPr marL="633373" lvl="1" indent="-316686" algn="l">
              <a:lnSpc>
                <a:spcPts val="3784"/>
              </a:lnSpc>
              <a:buFont typeface="Arial"/>
              <a:buChar char="•"/>
            </a:pPr>
            <a:r>
              <a:rPr lang="en-US" sz="2933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Difficult components (e.g., handling .</a:t>
            </a:r>
            <a:r>
              <a:rPr lang="en-US" sz="2933" dirty="0" err="1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env</a:t>
            </a:r>
            <a:r>
              <a:rPr lang="en-US" sz="2933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, prediction accuracy)</a:t>
            </a:r>
          </a:p>
          <a:p>
            <a:pPr marL="633373" lvl="1" indent="-316686" algn="l">
              <a:lnSpc>
                <a:spcPts val="3784"/>
              </a:lnSpc>
              <a:buFont typeface="Arial"/>
              <a:buChar char="•"/>
            </a:pPr>
            <a:r>
              <a:rPr lang="en-US" sz="2933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Resolution methods (e.g., using logs, consulting documentation)</a:t>
            </a:r>
          </a:p>
          <a:p>
            <a:pPr marL="633373" lvl="1" indent="-316686" algn="l">
              <a:lnSpc>
                <a:spcPts val="3784"/>
              </a:lnSpc>
              <a:buFont typeface="Arial"/>
              <a:buChar char="•"/>
            </a:pPr>
            <a:r>
              <a:rPr lang="en-US" sz="2933" dirty="0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What would you add with more time? (e.g., additional AI models, enhanced UI)</a:t>
            </a:r>
          </a:p>
          <a:p>
            <a:pPr marL="0" lvl="0" indent="0" algn="l">
              <a:lnSpc>
                <a:spcPts val="3784"/>
              </a:lnSpc>
            </a:pPr>
            <a:endParaRPr lang="en-US" sz="2933" dirty="0">
              <a:solidFill>
                <a:srgbClr val="FDF9EF"/>
              </a:solidFill>
              <a:latin typeface="Times New Roman" pitchFamily="18" charset="0"/>
              <a:ea typeface="HK Grotesk Light"/>
              <a:cs typeface="Times New Roman" pitchFamily="18" charset="0"/>
              <a:sym typeface="HK Grotesk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502" y="8093242"/>
            <a:ext cx="2784125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19"/>
              </a:lnSpc>
            </a:pPr>
            <a:r>
              <a:rPr lang="en-US" sz="5119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Example: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5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162795" y="-3216475"/>
            <a:ext cx="9997161" cy="10033647"/>
          </a:xfrm>
          <a:custGeom>
            <a:avLst/>
            <a:gdLst/>
            <a:ahLst/>
            <a:cxnLst/>
            <a:rect l="l" t="t" r="r" b="b"/>
            <a:pathLst>
              <a:path w="9997161" h="10033647">
                <a:moveTo>
                  <a:pt x="0" y="0"/>
                </a:moveTo>
                <a:lnTo>
                  <a:pt x="9997161" y="0"/>
                </a:lnTo>
                <a:lnTo>
                  <a:pt x="9997161" y="10033647"/>
                </a:lnTo>
                <a:lnTo>
                  <a:pt x="0" y="1003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8686800" y="341414"/>
            <a:ext cx="9186967" cy="9715025"/>
          </a:xfrm>
          <a:prstGeom prst="rect">
            <a:avLst/>
          </a:prstGeom>
          <a:solidFill>
            <a:srgbClr val="FFF8F6"/>
          </a:solid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97073" y="3603959"/>
            <a:ext cx="8584599" cy="4486099"/>
            <a:chOff x="0" y="0"/>
            <a:chExt cx="1215136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51360" cy="6350000"/>
            </a:xfrm>
            <a:custGeom>
              <a:avLst/>
              <a:gdLst/>
              <a:ahLst/>
              <a:cxnLst/>
              <a:rect l="l" t="t" r="r" b="b"/>
              <a:pathLst>
                <a:path w="12151360" h="6350000">
                  <a:moveTo>
                    <a:pt x="6075680" y="0"/>
                  </a:moveTo>
                  <a:cubicBezTo>
                    <a:pt x="9431020" y="0"/>
                    <a:pt x="12151360" y="1421130"/>
                    <a:pt x="12151360" y="3175000"/>
                  </a:cubicBezTo>
                  <a:cubicBezTo>
                    <a:pt x="12151360" y="4928870"/>
                    <a:pt x="9431020" y="6350000"/>
                    <a:pt x="6075680" y="6350000"/>
                  </a:cubicBezTo>
                  <a:cubicBezTo>
                    <a:pt x="2720340" y="6350000"/>
                    <a:pt x="0" y="4928870"/>
                    <a:pt x="0" y="3175000"/>
                  </a:cubicBezTo>
                  <a:cubicBezTo>
                    <a:pt x="0" y="1421130"/>
                    <a:pt x="2720340" y="0"/>
                    <a:pt x="6075680" y="0"/>
                  </a:cubicBezTo>
                  <a:close/>
                </a:path>
              </a:pathLst>
            </a:custGeom>
            <a:blipFill>
              <a:blip r:embed="rId4"/>
              <a:stretch>
                <a:fillRect t="-9389" b="-1795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97073" y="341414"/>
            <a:ext cx="8115300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03"/>
              </a:lnSpc>
              <a:spcBef>
                <a:spcPct val="0"/>
              </a:spcBef>
            </a:pPr>
            <a:r>
              <a:rPr lang="en-US" sz="7919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Final Deliverables Checklist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09786"/>
            <a:ext cx="8729767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07"/>
              </a:lnSpc>
              <a:spcBef>
                <a:spcPct val="0"/>
              </a:spcBef>
            </a:pPr>
            <a:r>
              <a:rPr lang="en-US" sz="3673" b="1" dirty="0">
                <a:solidFill>
                  <a:srgbClr val="1C0C06"/>
                </a:solidFill>
                <a:latin typeface="Times New Roman" pitchFamily="18" charset="0"/>
                <a:ea typeface="HK Grotesk Bold"/>
                <a:cs typeface="Times New Roman" pitchFamily="18" charset="0"/>
                <a:sym typeface="HK Grotesk Bold"/>
              </a:rPr>
              <a:t>Ensure all items are completed before submission: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7130" y="1562100"/>
            <a:ext cx="8596637" cy="82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8"/>
              </a:lnSpc>
              <a:spcBef>
                <a:spcPct val="0"/>
              </a:spcBef>
            </a:pPr>
            <a:r>
              <a:rPr lang="en-US" sz="2400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A. </a:t>
            </a: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GitHub Repository:</a:t>
            </a: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main_app.py</a:t>
            </a: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.</a:t>
            </a:r>
            <a:r>
              <a:rPr lang="en-US" sz="2400" u="none" strike="noStrike" dirty="0" err="1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streamlit</a:t>
            </a: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/</a:t>
            </a:r>
            <a:r>
              <a:rPr lang="en-US" sz="2400" u="none" strike="noStrike" dirty="0" err="1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secrets.toml</a:t>
            </a:r>
            <a:endParaRPr lang="en-US" sz="2400" u="none" strike="noStrike" dirty="0">
              <a:solidFill>
                <a:srgbClr val="1C0C06"/>
              </a:solidFill>
              <a:latin typeface="Times New Roman" pitchFamily="18" charset="0"/>
              <a:ea typeface="HK Grotesk"/>
              <a:cs typeface="Times New Roman" pitchFamily="18" charset="0"/>
              <a:sym typeface="HK Grotesk"/>
            </a:endParaRP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models/ and scripts/</a:t>
            </a: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.</a:t>
            </a:r>
            <a:r>
              <a:rPr lang="en-US" sz="2400" u="none" strike="noStrike" dirty="0" err="1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github</a:t>
            </a: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/workflows/</a:t>
            </a:r>
            <a:r>
              <a:rPr lang="en-US" sz="2400" u="none" strike="noStrike" dirty="0" err="1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retrain.yml</a:t>
            </a:r>
            <a:endParaRPr lang="en-US" sz="2400" u="none" strike="noStrike" dirty="0">
              <a:solidFill>
                <a:srgbClr val="1C0C06"/>
              </a:solidFill>
              <a:latin typeface="Times New Roman" pitchFamily="18" charset="0"/>
              <a:ea typeface="HK Grotesk"/>
              <a:cs typeface="Times New Roman" pitchFamily="18" charset="0"/>
              <a:sym typeface="HK Grotesk"/>
            </a:endParaRP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requirements.txt</a:t>
            </a: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README.md (include deployed app URL)</a:t>
            </a:r>
          </a:p>
          <a:p>
            <a:pPr algn="l">
              <a:lnSpc>
                <a:spcPts val="3808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B. Final project poster (1 page)</a:t>
            </a: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Project summary, methodology, architecture diagram, results, insights, and lessons learned</a:t>
            </a:r>
          </a:p>
          <a:p>
            <a:pPr algn="l">
              <a:lnSpc>
                <a:spcPts val="3808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C. Short report (300 words)</a:t>
            </a:r>
          </a:p>
          <a:p>
            <a:pPr marL="587320" lvl="1" indent="-293660" algn="l">
              <a:lnSpc>
                <a:spcPts val="3808"/>
              </a:lnSpc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What you built, what you learned, and how you grew</a:t>
            </a:r>
          </a:p>
          <a:p>
            <a:pPr algn="l">
              <a:lnSpc>
                <a:spcPts val="3808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D. Submission Checklist:</a:t>
            </a: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GitHub repo with commit history</a:t>
            </a: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Live app link on </a:t>
            </a:r>
            <a:r>
              <a:rPr lang="en-US" sz="2400" u="none" strike="noStrike" dirty="0" err="1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Streamlit</a:t>
            </a: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 Cloud</a:t>
            </a: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Final PPT project poster</a:t>
            </a:r>
          </a:p>
          <a:p>
            <a:pPr marL="587320" lvl="1" indent="-293660" algn="l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Completed “.</a:t>
            </a:r>
            <a:r>
              <a:rPr lang="en-US" sz="2400" u="none" strike="noStrike" dirty="0" err="1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ipynb</a:t>
            </a: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” and “.</a:t>
            </a:r>
            <a:r>
              <a:rPr lang="en-US" sz="2400" u="none" strike="noStrike" dirty="0" err="1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py</a:t>
            </a:r>
            <a:r>
              <a:rPr lang="en-US" sz="2400" u="none" strike="noStrike" dirty="0">
                <a:solidFill>
                  <a:srgbClr val="1C0C06"/>
                </a:solidFill>
                <a:latin typeface="Times New Roman" pitchFamily="18" charset="0"/>
                <a:ea typeface="HK Grotesk"/>
                <a:cs typeface="Times New Roman" pitchFamily="18" charset="0"/>
                <a:sym typeface="HK Grotesk"/>
              </a:rPr>
              <a:t>” files</a:t>
            </a:r>
          </a:p>
        </p:txBody>
      </p:sp>
      <p:sp>
        <p:nvSpPr>
          <p:cNvPr id="9" name="Freeform 9"/>
          <p:cNvSpPr/>
          <p:nvPr/>
        </p:nvSpPr>
        <p:spPr>
          <a:xfrm>
            <a:off x="-7432865" y="7906761"/>
            <a:ext cx="9761825" cy="5491082"/>
          </a:xfrm>
          <a:custGeom>
            <a:avLst/>
            <a:gdLst/>
            <a:ahLst/>
            <a:cxnLst/>
            <a:rect l="l" t="t" r="r" b="b"/>
            <a:pathLst>
              <a:path w="9761825" h="5491082">
                <a:moveTo>
                  <a:pt x="0" y="0"/>
                </a:moveTo>
                <a:lnTo>
                  <a:pt x="9761825" y="0"/>
                </a:lnTo>
                <a:lnTo>
                  <a:pt x="9761825" y="5491082"/>
                </a:lnTo>
                <a:lnTo>
                  <a:pt x="0" y="549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b="-7777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81689" y="-141341"/>
            <a:ext cx="10569212" cy="10569212"/>
          </a:xfrm>
          <a:custGeom>
            <a:avLst/>
            <a:gdLst/>
            <a:ahLst/>
            <a:cxnLst/>
            <a:rect l="l" t="t" r="r" b="b"/>
            <a:pathLst>
              <a:path w="10569212" h="10569212">
                <a:moveTo>
                  <a:pt x="0" y="0"/>
                </a:moveTo>
                <a:lnTo>
                  <a:pt x="10569212" y="0"/>
                </a:lnTo>
                <a:lnTo>
                  <a:pt x="10569212" y="10569212"/>
                </a:lnTo>
                <a:lnTo>
                  <a:pt x="0" y="10569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51549"/>
              </p:ext>
            </p:extLst>
          </p:nvPr>
        </p:nvGraphicFramePr>
        <p:xfrm>
          <a:off x="458671" y="4686300"/>
          <a:ext cx="16202026" cy="4763262"/>
        </p:xfrm>
        <a:graphic>
          <a:graphicData uri="http://schemas.openxmlformats.org/drawingml/2006/table">
            <a:tbl>
              <a:tblPr/>
              <a:tblGrid>
                <a:gridCol w="8101013"/>
                <a:gridCol w="8101013"/>
              </a:tblGrid>
              <a:tr h="105453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"/>
                          <a:cs typeface="Times New Roman" pitchFamily="18" charset="0"/>
                          <a:sym typeface="HK Grotesk"/>
                        </a:rPr>
                        <a:t>Term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542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800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"/>
                          <a:cs typeface="Times New Roman" pitchFamily="18" charset="0"/>
                          <a:sym typeface="HK Grotesk"/>
                        </a:rPr>
                        <a:t>Definition</a:t>
                      </a:r>
                      <a:endParaRPr lang="en-US" sz="2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542B"/>
                    </a:solidFill>
                  </a:tcPr>
                </a:tc>
              </a:tr>
              <a:tr h="850468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 Bold"/>
                          <a:cs typeface="Times New Roman" pitchFamily="18" charset="0"/>
                          <a:sym typeface="HK Grotesk Bold"/>
                        </a:rPr>
                        <a:t>Capstone Project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A1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b="1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 Bold"/>
                          <a:cs typeface="Times New Roman" pitchFamily="18" charset="0"/>
                          <a:sym typeface="HK Grotesk Bold"/>
                        </a:rPr>
                        <a:t>Final comprehensive task combining all lessons</a:t>
                      </a:r>
                      <a:endParaRPr lang="en-US" sz="2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A13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Canva Sans"/>
                          <a:cs typeface="Times New Roman" pitchFamily="18" charset="0"/>
                          <a:sym typeface="Canva Sans"/>
                        </a:rPr>
                        <a:t>Deployment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A1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"/>
                          <a:cs typeface="Times New Roman" pitchFamily="18" charset="0"/>
                          <a:sym typeface="HK Grotesk"/>
                        </a:rPr>
                        <a:t>Putting a product into production or public access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A13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"/>
                          <a:cs typeface="Times New Roman" pitchFamily="18" charset="0"/>
                          <a:sym typeface="HK Grotesk"/>
                        </a:rPr>
                        <a:t>Version Control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A1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"/>
                          <a:cs typeface="Times New Roman" pitchFamily="18" charset="0"/>
                          <a:sym typeface="HK Grotesk"/>
                        </a:rPr>
                        <a:t>Tracking code changes using </a:t>
                      </a:r>
                      <a:r>
                        <a:rPr lang="en-US" sz="2800" dirty="0" err="1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"/>
                          <a:cs typeface="Times New Roman" pitchFamily="18" charset="0"/>
                          <a:sym typeface="HK Grotesk"/>
                        </a:rPr>
                        <a:t>Git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A13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"/>
                          <a:cs typeface="Times New Roman" pitchFamily="18" charset="0"/>
                          <a:sym typeface="HK Grotesk"/>
                        </a:rPr>
                        <a:t>SHAP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A1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DF9EF"/>
                          </a:solidFill>
                          <a:latin typeface="Times New Roman" pitchFamily="18" charset="0"/>
                          <a:ea typeface="HK Grotesk"/>
                          <a:cs typeface="Times New Roman" pitchFamily="18" charset="0"/>
                          <a:sym typeface="HK Grotesk"/>
                        </a:rPr>
                        <a:t>Explains model predictions (Shapley Additive Explanations)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8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3A13"/>
                    </a:solidFill>
                  </a:tcPr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58671" y="208391"/>
            <a:ext cx="12952989" cy="110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32"/>
              </a:lnSpc>
              <a:spcBef>
                <a:spcPct val="0"/>
              </a:spcBef>
            </a:pPr>
            <a:r>
              <a:rPr lang="en-US" sz="6600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Lab Task, Key Terms &amp; Concepts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671" y="1257300"/>
            <a:ext cx="13181129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6" lvl="1" indent="-345438" algn="l">
              <a:lnSpc>
                <a:spcPts val="4127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Paste your deployed app link.</a:t>
            </a:r>
          </a:p>
          <a:p>
            <a:pPr marL="690876" lvl="1" indent="-345438" algn="l">
              <a:lnSpc>
                <a:spcPts val="4127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Add screenshots from your app (login, prediction screens, etc).</a:t>
            </a:r>
          </a:p>
          <a:p>
            <a:pPr marL="690876" lvl="1" indent="-345438" algn="l">
              <a:lnSpc>
                <a:spcPts val="4127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Include SHAP or MAE plot from your history.</a:t>
            </a:r>
          </a:p>
          <a:p>
            <a:pPr marL="690876" lvl="1" indent="-345438" algn="l">
              <a:lnSpc>
                <a:spcPts val="4127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Answer reflection questions:</a:t>
            </a:r>
          </a:p>
          <a:p>
            <a:pPr marL="690876" lvl="1" indent="-345438" algn="l">
              <a:lnSpc>
                <a:spcPts val="4127"/>
              </a:lnSpc>
              <a:buFont typeface="Arial"/>
              <a:buChar char="•"/>
            </a:pPr>
            <a:r>
              <a:rPr lang="en-US" sz="2800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          What was the most technically rewarding part of the project? </a:t>
            </a:r>
          </a:p>
          <a:p>
            <a:pPr marL="690876" lvl="1" indent="-345438" algn="l">
              <a:lnSpc>
                <a:spcPts val="4127"/>
              </a:lnSpc>
              <a:buFont typeface="Arial"/>
              <a:buChar char="•"/>
            </a:pPr>
            <a:r>
              <a:rPr lang="en-US" sz="2800" dirty="0">
                <a:solidFill>
                  <a:srgbClr val="FDF9EF"/>
                </a:solidFill>
                <a:latin typeface="Times New Roman" pitchFamily="18" charset="0"/>
                <a:ea typeface="Cormorant Garamond"/>
                <a:cs typeface="Times New Roman" pitchFamily="18" charset="0"/>
                <a:sym typeface="Cormorant Garamond"/>
              </a:rPr>
              <a:t>          How will you maintain your deployed app?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44610" y="-141341"/>
            <a:ext cx="10569212" cy="10569212"/>
          </a:xfrm>
          <a:custGeom>
            <a:avLst/>
            <a:gdLst/>
            <a:ahLst/>
            <a:cxnLst/>
            <a:rect l="l" t="t" r="r" b="b"/>
            <a:pathLst>
              <a:path w="10569212" h="10569212">
                <a:moveTo>
                  <a:pt x="0" y="0"/>
                </a:moveTo>
                <a:lnTo>
                  <a:pt x="10569212" y="0"/>
                </a:lnTo>
                <a:lnTo>
                  <a:pt x="10569212" y="10569212"/>
                </a:lnTo>
                <a:lnTo>
                  <a:pt x="0" y="10569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043297" y="1028700"/>
            <a:ext cx="9524279" cy="4977153"/>
            <a:chOff x="0" y="0"/>
            <a:chExt cx="1215136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51360" cy="6350000"/>
            </a:xfrm>
            <a:custGeom>
              <a:avLst/>
              <a:gdLst/>
              <a:ahLst/>
              <a:cxnLst/>
              <a:rect l="l" t="t" r="r" b="b"/>
              <a:pathLst>
                <a:path w="12151360" h="6350000">
                  <a:moveTo>
                    <a:pt x="6075680" y="0"/>
                  </a:moveTo>
                  <a:cubicBezTo>
                    <a:pt x="9431020" y="0"/>
                    <a:pt x="12151360" y="1421130"/>
                    <a:pt x="12151360" y="3175000"/>
                  </a:cubicBezTo>
                  <a:cubicBezTo>
                    <a:pt x="12151360" y="4928870"/>
                    <a:pt x="9431020" y="6350000"/>
                    <a:pt x="6075680" y="6350000"/>
                  </a:cubicBezTo>
                  <a:cubicBezTo>
                    <a:pt x="2720340" y="6350000"/>
                    <a:pt x="0" y="4928870"/>
                    <a:pt x="0" y="3175000"/>
                  </a:cubicBezTo>
                  <a:cubicBezTo>
                    <a:pt x="0" y="1421130"/>
                    <a:pt x="2720340" y="0"/>
                    <a:pt x="6075680" y="0"/>
                  </a:cubicBezTo>
                  <a:close/>
                </a:path>
              </a:pathLst>
            </a:custGeom>
            <a:blipFill>
              <a:blip r:embed="rId4"/>
              <a:stretch>
                <a:fillRect t="-13844" b="-13844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53474" y="6334540"/>
            <a:ext cx="10268085" cy="210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49"/>
              </a:lnSpc>
            </a:pPr>
            <a:r>
              <a:rPr lang="en-US" sz="4302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Understanding key terms is crucial for your </a:t>
            </a:r>
            <a:r>
              <a:rPr lang="en-US" sz="4302" b="1">
                <a:solidFill>
                  <a:srgbClr val="FDF9EF"/>
                </a:solidFill>
                <a:latin typeface="Times New Roman" pitchFamily="18" charset="0"/>
                <a:ea typeface="HK Grotesk Bold"/>
                <a:cs typeface="Times New Roman" pitchFamily="18" charset="0"/>
                <a:sym typeface="HK Grotesk Bold"/>
              </a:rPr>
              <a:t>success in mastering</a:t>
            </a:r>
            <a:r>
              <a:rPr lang="en-US" sz="4302">
                <a:solidFill>
                  <a:srgbClr val="FDF9EF"/>
                </a:solidFill>
                <a:latin typeface="Times New Roman" pitchFamily="18" charset="0"/>
                <a:ea typeface="HK Grotesk Light"/>
                <a:cs typeface="Times New Roman" pitchFamily="18" charset="0"/>
                <a:sym typeface="HK Grotesk Light"/>
              </a:rPr>
              <a:t> machine learning concepts and applications.</a:t>
            </a:r>
          </a:p>
        </p:txBody>
      </p:sp>
      <p:sp>
        <p:nvSpPr>
          <p:cNvPr id="6" name="Freeform 6"/>
          <p:cNvSpPr/>
          <p:nvPr/>
        </p:nvSpPr>
        <p:spPr>
          <a:xfrm>
            <a:off x="-7014166" y="-347582"/>
            <a:ext cx="9761825" cy="5491082"/>
          </a:xfrm>
          <a:custGeom>
            <a:avLst/>
            <a:gdLst/>
            <a:ahLst/>
            <a:cxnLst/>
            <a:rect l="l" t="t" r="r" b="b"/>
            <a:pathLst>
              <a:path w="9761825" h="5491082">
                <a:moveTo>
                  <a:pt x="0" y="0"/>
                </a:moveTo>
                <a:lnTo>
                  <a:pt x="9761824" y="0"/>
                </a:lnTo>
                <a:lnTo>
                  <a:pt x="9761824" y="5491082"/>
                </a:lnTo>
                <a:lnTo>
                  <a:pt x="0" y="549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b="-7777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607271" y="3953114"/>
            <a:ext cx="1433723" cy="1437466"/>
            <a:chOff x="0" y="0"/>
            <a:chExt cx="377606" cy="3785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7606" cy="378592"/>
            </a:xfrm>
            <a:custGeom>
              <a:avLst/>
              <a:gdLst/>
              <a:ahLst/>
              <a:cxnLst/>
              <a:rect l="l" t="t" r="r" b="b"/>
              <a:pathLst>
                <a:path w="377606" h="378592">
                  <a:moveTo>
                    <a:pt x="0" y="0"/>
                  </a:moveTo>
                  <a:lnTo>
                    <a:pt x="377606" y="0"/>
                  </a:lnTo>
                  <a:lnTo>
                    <a:pt x="377606" y="378592"/>
                  </a:lnTo>
                  <a:lnTo>
                    <a:pt x="0" y="378592"/>
                  </a:lnTo>
                  <a:close/>
                </a:path>
              </a:pathLst>
            </a:custGeom>
            <a:solidFill>
              <a:srgbClr val="FFF8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77606" cy="426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489</Words>
  <Application>Microsoft Office PowerPoint</Application>
  <PresentationFormat>Custom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Cormorant Garamond</vt:lpstr>
      <vt:lpstr>HK Grotesk</vt:lpstr>
      <vt:lpstr>HK Grotesk Light</vt:lpstr>
      <vt:lpstr>HK Grotesk Bold</vt:lpstr>
      <vt:lpstr>Canva Sans</vt:lpstr>
      <vt:lpstr>Times New Roman</vt:lpstr>
      <vt:lpstr>Cormorant Garamond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Capstone Demo Day: Machine Learning Module</dc:title>
  <dc:description>Presentation - Capstone Demo Day: Machine Learning Module</dc:description>
  <cp:lastModifiedBy>PC</cp:lastModifiedBy>
  <cp:revision>6</cp:revision>
  <dcterms:created xsi:type="dcterms:W3CDTF">2006-08-16T00:00:00Z</dcterms:created>
  <dcterms:modified xsi:type="dcterms:W3CDTF">2025-06-28T14:37:25Z</dcterms:modified>
  <dc:identifier>DAGrpf3erEg</dc:identifier>
</cp:coreProperties>
</file>